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media/image20.svg" ContentType="image/svg+xml"/>
  <Override PartName="/ppt/media/image22.svg" ContentType="image/svg+xml"/>
  <Override PartName="/ppt/media/image26.svg" ContentType="image/svg+xml"/>
  <Override PartName="/ppt/media/image31.svg" ContentType="image/svg+xml"/>
  <Override PartName="/ppt/media/image35.svg" ContentType="image/svg+xml"/>
  <Override PartName="/ppt/media/image4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6" r:id="rId3"/>
    <p:sldId id="257" r:id="rId5"/>
    <p:sldId id="259" r:id="rId6"/>
    <p:sldId id="260" r:id="rId7"/>
    <p:sldId id="261" r:id="rId8"/>
    <p:sldId id="279" r:id="rId9"/>
    <p:sldId id="280" r:id="rId10"/>
    <p:sldId id="281" r:id="rId11"/>
    <p:sldId id="262" r:id="rId12"/>
    <p:sldId id="295" r:id="rId13"/>
    <p:sldId id="294" r:id="rId14"/>
    <p:sldId id="296" r:id="rId15"/>
    <p:sldId id="266" r:id="rId16"/>
    <p:sldId id="297" r:id="rId17"/>
    <p:sldId id="269" r:id="rId18"/>
    <p:sldId id="275" r:id="rId19"/>
  </p:sldIdLst>
  <p:sldSz cx="9144000" cy="5143500" type="screen16x9"/>
  <p:notesSz cx="6858000" cy="9144000"/>
  <p:embeddedFontLst>
    <p:embeddedFont>
      <p:font typeface="我的心没电了" panose="02000500000000000000" charset="-122"/>
      <p:regular r:id="rId24"/>
    </p:embeddedFont>
    <p:embeddedFont>
      <p:font typeface="汉仪润圆-65简" panose="00020600040101010101" charset="-122"/>
      <p:regular r:id="rId25"/>
    </p:embeddedFont>
    <p:embeddedFont>
      <p:font typeface="米开软笔行楷" panose="03000600000000000000" charset="-122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152" y="-852"/>
      </p:cViewPr>
      <p:guideLst>
        <p:guide orient="horz" pos="1496"/>
        <p:guide pos="296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2.xml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5005F-5283-4D05-B1EA-A3E63A9037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jpeg"/><Relationship Id="rId1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0.svg"/><Relationship Id="rId10" Type="http://schemas.openxmlformats.org/officeDocument/2006/relationships/image" Target="../media/image19.png"/><Relationship Id="rId1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123" y="1564129"/>
            <a:ext cx="2661910" cy="2661910"/>
          </a:xfrm>
          <a:prstGeom prst="rect">
            <a:avLst/>
          </a:prstGeom>
        </p:spPr>
      </p:pic>
      <p:sp>
        <p:nvSpPr>
          <p:cNvPr id="3" name="TextBox 2" descr="7b0a20202020227461726765744d6f64756c65223a202270726f636573734f6e6c696e65466f6e7473220a7d0a"/>
          <p:cNvSpPr txBox="1"/>
          <p:nvPr>
            <p:custDataLst>
              <p:tags r:id="rId2"/>
            </p:custDataLst>
          </p:nvPr>
        </p:nvSpPr>
        <p:spPr>
          <a:xfrm>
            <a:off x="1284605" y="771525"/>
            <a:ext cx="6575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交互中期汇报：学士与魔鬼</a:t>
            </a:r>
            <a:endParaRPr lang="zh-CN" altLang="en-US" sz="3200" dirty="0">
              <a:latin typeface="我的心没电了" panose="02000500000000000000" charset="-122"/>
              <a:ea typeface="我的心没电了" panose="02000500000000000000" charset="-122"/>
              <a:sym typeface="我的心没电了" panose="02000500000000000000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1593" y="4443632"/>
            <a:ext cx="21971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小组：</a:t>
            </a:r>
            <a:r>
              <a:rPr lang="en-US" altLang="zh-CN" sz="16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cf</a:t>
            </a:r>
            <a:r>
              <a:rPr lang="zh-CN" altLang="en-US" sz="16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是真的！！！</a:t>
            </a:r>
            <a:endParaRPr lang="zh-CN" altLang="en-US" sz="1600" dirty="0" smtClean="0">
              <a:latin typeface="我的心没电了" panose="02000500000000000000" charset="-122"/>
              <a:ea typeface="我的心没电了" panose="02000500000000000000" charset="-122"/>
              <a:cs typeface="我的心没电了" panose="020005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748261"/>
            <a:ext cx="329157" cy="4480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351" y="3723878"/>
            <a:ext cx="240772" cy="4815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669" y="3737593"/>
            <a:ext cx="332205" cy="4541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420" y="3733021"/>
            <a:ext cx="256011" cy="4632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77" y="3748260"/>
            <a:ext cx="283441" cy="4327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64" y="3758927"/>
            <a:ext cx="271250" cy="41144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60" y="3734545"/>
            <a:ext cx="329157" cy="4602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463" y="3754355"/>
            <a:ext cx="249916" cy="4205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25" y="3743688"/>
            <a:ext cx="313918" cy="44192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91" y="3743688"/>
            <a:ext cx="292584" cy="44192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385695" y="1851660"/>
            <a:ext cx="41262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——</a:t>
            </a:r>
            <a:r>
              <a:rPr lang="zh-CN" altLang="en-US" sz="24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《浮士德》剧情交互游戏</a:t>
            </a:r>
            <a:endParaRPr lang="zh-CN" altLang="en-US" sz="2400" dirty="0">
              <a:latin typeface="我的心没电了" panose="02000500000000000000" charset="-122"/>
              <a:ea typeface="我的心没电了" panose="02000500000000000000" charset="-122"/>
              <a:sym typeface="我的心没电了" panose="02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23400" y="26736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我的心没电了" panose="02000500000000000000" charset="-122"/>
                <a:ea typeface="我的心没电了" panose="02000500000000000000" charset="-122"/>
              </a:rPr>
              <a:t>场景展示</a:t>
            </a:r>
            <a:endParaRPr lang="zh-CN" altLang="en-US" sz="4000" dirty="0" smtClean="0">
              <a:latin typeface="我的心没电了" panose="02000500000000000000" charset="-122"/>
              <a:ea typeface="我的心没电了" panose="02000500000000000000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67585" y="339725"/>
            <a:ext cx="974725" cy="987425"/>
          </a:xfrm>
          <a:prstGeom prst="rect">
            <a:avLst/>
          </a:prstGeom>
        </p:spPr>
      </p:pic>
      <p:sp>
        <p:nvSpPr>
          <p:cNvPr id="31" name="TextBox 4"/>
          <p:cNvSpPr txBox="1"/>
          <p:nvPr/>
        </p:nvSpPr>
        <p:spPr>
          <a:xfrm>
            <a:off x="3521024" y="339479"/>
            <a:ext cx="42062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dirty="0" smtClean="0">
                <a:latin typeface="汉仪润圆-65简" panose="00020600040101010101" charset="-122"/>
                <a:ea typeface="汉仪润圆-65简" panose="00020600040101010101" charset="-122"/>
              </a:rPr>
              <a:t>场景一：郊外</a:t>
            </a:r>
            <a:r>
              <a:rPr lang="en-US" altLang="zh-CN" sz="2400" dirty="0" smtClean="0">
                <a:latin typeface="汉仪润圆-65简" panose="00020600040101010101" charset="-122"/>
                <a:ea typeface="汉仪润圆-65简" panose="00020600040101010101" charset="-122"/>
              </a:rPr>
              <a:t>    ——</a:t>
            </a:r>
            <a:r>
              <a:rPr lang="zh-CN" altLang="en-US" sz="2400" dirty="0" smtClean="0">
                <a:latin typeface="汉仪润圆-65简" panose="00020600040101010101" charset="-122"/>
                <a:ea typeface="汉仪润圆-65简" panose="00020600040101010101" charset="-122"/>
              </a:rPr>
              <a:t>红石解密</a:t>
            </a:r>
            <a:endParaRPr lang="zh-CN" altLang="en-US" sz="2400" dirty="0" smtClean="0"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2"/>
          <a:srcRect t="1804" b="6274"/>
          <a:stretch>
            <a:fillRect/>
          </a:stretch>
        </p:blipFill>
        <p:spPr>
          <a:xfrm>
            <a:off x="539750" y="1419860"/>
            <a:ext cx="6470650" cy="30753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23400" y="26736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我的心没电了" panose="02000500000000000000" charset="-122"/>
                <a:ea typeface="我的心没电了" panose="02000500000000000000" charset="-122"/>
              </a:rPr>
              <a:t>场景展示</a:t>
            </a:r>
            <a:endParaRPr lang="zh-CN" altLang="en-US" sz="4000" dirty="0" smtClean="0">
              <a:latin typeface="我的心没电了" panose="02000500000000000000" charset="-122"/>
              <a:ea typeface="我的心没电了" panose="02000500000000000000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67585" y="339725"/>
            <a:ext cx="974725" cy="987425"/>
          </a:xfrm>
          <a:prstGeom prst="rect">
            <a:avLst/>
          </a:prstGeom>
        </p:spPr>
      </p:pic>
      <p:sp>
        <p:nvSpPr>
          <p:cNvPr id="31" name="TextBox 4"/>
          <p:cNvSpPr txBox="1"/>
          <p:nvPr/>
        </p:nvSpPr>
        <p:spPr>
          <a:xfrm>
            <a:off x="3521075" y="339725"/>
            <a:ext cx="43662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dirty="0" smtClean="0"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场景三：村庄</a:t>
            </a:r>
            <a:r>
              <a:rPr lang="en-US" altLang="zh-CN" sz="2400" dirty="0" smtClean="0"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 ——</a:t>
            </a:r>
            <a:r>
              <a:rPr lang="zh-CN" altLang="en-US" sz="2400" dirty="0" smtClean="0"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收集元素</a:t>
            </a:r>
            <a:endParaRPr lang="zh-CN" altLang="en-US" sz="2400" dirty="0" smtClean="0"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1203325"/>
            <a:ext cx="7223760" cy="3550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220" y="2715895"/>
            <a:ext cx="2320925" cy="812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7720" y="2040255"/>
            <a:ext cx="2637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 smtClean="0">
                <a:latin typeface="DFPLiuLiuW7-B5" panose="040F0700000000000000" pitchFamily="82" charset="-120"/>
                <a:ea typeface="宋体" panose="02010600030101010101" pitchFamily="2" charset="-122"/>
                <a:sym typeface="+mn-ea"/>
              </a:rPr>
              <a:t>Unsolved Problem </a:t>
            </a:r>
            <a:endParaRPr lang="en-US" altLang="zh-CN" sz="2400" b="1" dirty="0" smtClean="0">
              <a:latin typeface="DFPLiuLiuW7-B5" panose="040F0700000000000000" pitchFamily="82" charset="-12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00" y="1139822"/>
            <a:ext cx="500696" cy="6844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482" y="771808"/>
            <a:ext cx="4011910" cy="40119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91640" y="1707515"/>
            <a:ext cx="18427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未完成</a:t>
            </a:r>
            <a:endParaRPr lang="zh-CN" altLang="en-US" sz="4000" dirty="0">
              <a:latin typeface="我的心没电了" panose="02000500000000000000" charset="-122"/>
              <a:ea typeface="我的心没电了" panose="02000500000000000000" charset="-122"/>
              <a:sym typeface="我的心没电了" panose="020005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10" y="411480"/>
            <a:ext cx="4503420" cy="403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220" y="2715895"/>
            <a:ext cx="2320925" cy="812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6010" y="1995805"/>
            <a:ext cx="1981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 smtClean="0">
                <a:latin typeface="DFPLiuLiuW7-B5" panose="040F0700000000000000" pitchFamily="82" charset="-120"/>
                <a:ea typeface="宋体" panose="02010600030101010101" pitchFamily="2" charset="-122"/>
                <a:sym typeface="+mn-ea"/>
              </a:rPr>
              <a:t>Future </a:t>
            </a:r>
            <a:r>
              <a:rPr lang="en-US" altLang="zh-CN" sz="2400" b="1" dirty="0" smtClean="0">
                <a:latin typeface="DFPLiuLiuW7-B5" panose="040F0700000000000000" pitchFamily="82" charset="-120"/>
                <a:ea typeface="宋体" panose="02010600030101010101" pitchFamily="2" charset="-122"/>
                <a:sym typeface="+mn-ea"/>
              </a:rPr>
              <a:t>P</a:t>
            </a:r>
            <a:r>
              <a:rPr lang="zh-CN" altLang="en-US" sz="2400" b="1" dirty="0" smtClean="0">
                <a:latin typeface="DFPLiuLiuW7-B5" panose="040F0700000000000000" pitchFamily="82" charset="-120"/>
                <a:ea typeface="宋体" panose="02010600030101010101" pitchFamily="2" charset="-122"/>
                <a:sym typeface="+mn-ea"/>
              </a:rPr>
              <a:t>lan </a:t>
            </a:r>
            <a:endParaRPr lang="en-US" altLang="zh-CN" sz="2400" b="1" dirty="0" smtClean="0">
              <a:latin typeface="DFPLiuLiuW7-B5" panose="040F0700000000000000" pitchFamily="82" charset="-12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76" y="1158917"/>
            <a:ext cx="385857" cy="698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887" y="1851962"/>
            <a:ext cx="3235353" cy="1901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505" y="915670"/>
            <a:ext cx="25787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 dirty="0" smtClean="0">
                <a:latin typeface="DFPLiuLiuW7-B5" panose="040F0700000000000000" pitchFamily="82" charset="-120"/>
                <a:ea typeface="宋体" panose="02010600030101010101" pitchFamily="2" charset="-122"/>
                <a:sym typeface="+mn-ea"/>
              </a:rPr>
              <a:t>Future </a:t>
            </a:r>
            <a:r>
              <a:rPr lang="en-US" altLang="zh-CN" sz="3200" b="1" dirty="0" smtClean="0">
                <a:latin typeface="DFPLiuLiuW7-B5" panose="040F0700000000000000" pitchFamily="82" charset="-120"/>
                <a:ea typeface="宋体" panose="02010600030101010101" pitchFamily="2" charset="-122"/>
                <a:sym typeface="+mn-ea"/>
              </a:rPr>
              <a:t>P</a:t>
            </a:r>
            <a:r>
              <a:rPr lang="zh-CN" altLang="en-US" sz="3200" b="1" dirty="0" smtClean="0">
                <a:latin typeface="DFPLiuLiuW7-B5" panose="040F0700000000000000" pitchFamily="82" charset="-120"/>
                <a:ea typeface="宋体" panose="02010600030101010101" pitchFamily="2" charset="-122"/>
                <a:sym typeface="+mn-ea"/>
              </a:rPr>
              <a:t>lan </a:t>
            </a:r>
            <a:endParaRPr lang="zh-CN" altLang="en-US" sz="3200" b="1" dirty="0" smtClean="0">
              <a:latin typeface="DFPLiuLiuW7-B5" panose="040F0700000000000000" pitchFamily="82" charset="-12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393" y="3003244"/>
            <a:ext cx="1671744" cy="177249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11955" y="2111375"/>
            <a:ext cx="247078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完成</a:t>
            </a:r>
            <a:r>
              <a:rPr lang="en-US" altLang="zh-CN" sz="28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 </a:t>
            </a:r>
            <a:r>
              <a:rPr lang="zh-CN" altLang="en-US" sz="2800" b="1" dirty="0" smtClean="0">
                <a:latin typeface="DFPLiuLiuW7-B5" panose="040F0700000000000000" pitchFamily="82" charset="-120"/>
                <a:ea typeface="宋体" panose="02010600030101010101" pitchFamily="2" charset="-122"/>
                <a:sym typeface="+mn-ea"/>
              </a:rPr>
              <a:t>Unsolved Problem </a:t>
            </a:r>
            <a:endParaRPr lang="en-US" altLang="zh-CN" sz="2800" b="1" dirty="0" smtClean="0">
              <a:latin typeface="DFPLiuLiuW7-B5" panose="040F0700000000000000" pitchFamily="82" charset="-120"/>
              <a:ea typeface="宋体" panose="02010600030101010101" pitchFamily="2" charset="-122"/>
              <a:sym typeface="+mn-ea"/>
            </a:endParaRPr>
          </a:p>
          <a:p>
            <a:endParaRPr lang="en-US" altLang="zh-CN" sz="2800" b="1" dirty="0" smtClean="0">
              <a:latin typeface="DFPLiuLiuW7-B5" panose="040F0700000000000000" pitchFamily="82" charset="-12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35891" y="1347280"/>
            <a:ext cx="224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latin typeface="DFPLiuLiuW7-B5" panose="040F0700000000000000" pitchFamily="82" charset="-120"/>
                <a:ea typeface="DFPLiuLiuW7-B5" panose="040F0700000000000000" pitchFamily="82" charset="-120"/>
              </a:rPr>
              <a:t>THANK YOU</a:t>
            </a:r>
            <a:endParaRPr lang="en-US" altLang="zh-CN" sz="3600" dirty="0" smtClean="0">
              <a:latin typeface="DFPLiuLiuW7-B5" panose="040F0700000000000000" pitchFamily="82" charset="-120"/>
              <a:ea typeface="DFPLiuLiuW7-B5" panose="040F0700000000000000" pitchFamily="82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211710"/>
            <a:ext cx="1905000" cy="190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43608" y="817859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DFPLiuLiuW7-B5" panose="040F0700000000000000" pitchFamily="82" charset="-120"/>
                <a:ea typeface="DFPLiuLiuW7-B5" panose="040F0700000000000000" pitchFamily="82" charset="-120"/>
              </a:rPr>
              <a:t>CONTENTS</a:t>
            </a:r>
            <a:endParaRPr lang="en-US" altLang="zh-CN" sz="2800" dirty="0" smtClean="0">
              <a:latin typeface="DFPLiuLiuW7-B5" panose="040F0700000000000000" pitchFamily="82" charset="-120"/>
              <a:ea typeface="DFPLiuLiuW7-B5" panose="040F0700000000000000" pitchFamily="82" charset="-12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411609"/>
            <a:ext cx="1618624" cy="31939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32653" y="1555384"/>
            <a:ext cx="1618624" cy="31939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74591" y="2411609"/>
            <a:ext cx="1618624" cy="31939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632653" y="3294028"/>
            <a:ext cx="1618624" cy="31939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87900" y="1491615"/>
            <a:ext cx="18783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DFPLiuLiuW7-B5" panose="040F0700000000000000" pitchFamily="82" charset="-120"/>
                <a:ea typeface="DFPLiuLiuW7-B5" panose="040F0700000000000000" pitchFamily="82" charset="-120"/>
              </a:rPr>
              <a:t>2</a:t>
            </a:r>
            <a:r>
              <a:rPr lang="zh-CN" altLang="en-US" sz="2000" b="1" dirty="0" smtClean="0">
                <a:latin typeface="DFPLiuLiuW7-B5" panose="040F0700000000000000" pitchFamily="82" charset="-120"/>
                <a:ea typeface="宋体" panose="02010600030101010101" pitchFamily="2" charset="-122"/>
              </a:rPr>
              <a:t>、Unsolved Problem </a:t>
            </a:r>
            <a:endParaRPr lang="zh-CN" altLang="en-US" sz="2000" b="1" dirty="0" smtClean="0">
              <a:latin typeface="DFPLiuLiuW7-B5" panose="040F0700000000000000" pitchFamily="82" charset="-120"/>
              <a:ea typeface="宋体" panose="02010600030101010101" pitchFamily="2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48585" y="3220085"/>
            <a:ext cx="15024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DFPLiuLiuW7-B5" panose="040F0700000000000000" pitchFamily="82" charset="-120"/>
                <a:ea typeface="DFPLiuLiuW7-B5" panose="040F0700000000000000" pitchFamily="82" charset="-120"/>
              </a:rPr>
              <a:t>3</a:t>
            </a:r>
            <a:r>
              <a:rPr lang="zh-CN" altLang="en-US" sz="2000" b="1" dirty="0" smtClean="0">
                <a:latin typeface="DFPLiuLiuW7-B5" panose="040F0700000000000000" pitchFamily="82" charset="-120"/>
                <a:ea typeface="宋体" panose="02010600030101010101" pitchFamily="2" charset="-122"/>
              </a:rPr>
              <a:t>、Future </a:t>
            </a:r>
            <a:r>
              <a:rPr lang="en-US" altLang="zh-CN" sz="2000" b="1" dirty="0" smtClean="0">
                <a:latin typeface="DFPLiuLiuW7-B5" panose="040F0700000000000000" pitchFamily="82" charset="-120"/>
                <a:ea typeface="宋体" panose="02010600030101010101" pitchFamily="2" charset="-122"/>
              </a:rPr>
              <a:t>P</a:t>
            </a:r>
            <a:r>
              <a:rPr lang="zh-CN" altLang="en-US" sz="2000" b="1" dirty="0" smtClean="0">
                <a:latin typeface="DFPLiuLiuW7-B5" panose="040F0700000000000000" pitchFamily="82" charset="-120"/>
                <a:ea typeface="宋体" panose="02010600030101010101" pitchFamily="2" charset="-122"/>
              </a:rPr>
              <a:t>lan </a:t>
            </a:r>
            <a:endParaRPr lang="zh-CN" altLang="en-US" sz="2000" b="1" dirty="0">
              <a:latin typeface="DFPLiuLiuW7-B5" panose="040F0700000000000000" pitchFamily="82" charset="-120"/>
              <a:ea typeface="DFPLiuLiuW7-B5" panose="040F0700000000000000" pitchFamily="82" charset="-120"/>
            </a:endParaRPr>
          </a:p>
        </p:txBody>
      </p:sp>
      <p:sp>
        <p:nvSpPr>
          <p:cNvPr id="2" name="TextBox 30"/>
          <p:cNvSpPr txBox="1"/>
          <p:nvPr/>
        </p:nvSpPr>
        <p:spPr>
          <a:xfrm>
            <a:off x="2661920" y="1491615"/>
            <a:ext cx="16122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 smtClean="0">
                <a:latin typeface="DFPLiuLiuW7-B5" panose="040F0700000000000000" pitchFamily="82" charset="-120"/>
                <a:ea typeface="宋体" panose="02010600030101010101" pitchFamily="2" charset="-122"/>
              </a:rPr>
              <a:t>1</a:t>
            </a:r>
            <a:r>
              <a:rPr lang="zh-CN" altLang="en-US" sz="2000" b="1" dirty="0" smtClean="0">
                <a:latin typeface="DFPLiuLiuW7-B5" panose="040F0700000000000000" pitchFamily="82" charset="-120"/>
                <a:ea typeface="宋体" panose="02010600030101010101" pitchFamily="2" charset="-122"/>
              </a:rPr>
              <a:t>、</a:t>
            </a:r>
            <a:r>
              <a:rPr lang="en-US" altLang="zh-CN" sz="2000" b="1" dirty="0" smtClean="0">
                <a:latin typeface="DFPLiuLiuW7-B5" panose="040F0700000000000000" pitchFamily="82" charset="-120"/>
                <a:ea typeface="宋体" panose="02010600030101010101" pitchFamily="2" charset="-122"/>
              </a:rPr>
              <a:t>Our</a:t>
            </a:r>
            <a:endParaRPr lang="en-US" altLang="zh-CN" sz="2000" b="1" dirty="0" smtClean="0">
              <a:latin typeface="DFPLiuLiuW7-B5" panose="040F0700000000000000" pitchFamily="82" charset="-120"/>
              <a:ea typeface="宋体" panose="02010600030101010101" pitchFamily="2" charset="-122"/>
            </a:endParaRPr>
          </a:p>
          <a:p>
            <a:r>
              <a:rPr lang="zh-CN" altLang="en-US" sz="2000" b="1" dirty="0" smtClean="0">
                <a:latin typeface="DFPLiuLiuW7-B5" panose="040F0700000000000000" pitchFamily="82" charset="-120"/>
                <a:ea typeface="宋体" panose="02010600030101010101" pitchFamily="2" charset="-122"/>
              </a:rPr>
              <a:t>Pro</a:t>
            </a:r>
            <a:r>
              <a:rPr lang="en-US" altLang="zh-CN" sz="2000" b="1" dirty="0" smtClean="0">
                <a:latin typeface="DFPLiuLiuW7-B5" panose="040F0700000000000000" pitchFamily="82" charset="-120"/>
                <a:ea typeface="宋体" panose="02010600030101010101" pitchFamily="2" charset="-122"/>
              </a:rPr>
              <a:t>gress</a:t>
            </a:r>
            <a:r>
              <a:rPr lang="zh-CN" altLang="en-US" sz="2000" b="1" dirty="0" smtClean="0">
                <a:latin typeface="DFPLiuLiuW7-B5" panose="040F0700000000000000" pitchFamily="82" charset="-120"/>
                <a:ea typeface="宋体" panose="02010600030101010101" pitchFamily="2" charset="-122"/>
              </a:rPr>
              <a:t> </a:t>
            </a:r>
            <a:endParaRPr lang="zh-CN" altLang="en-US" sz="2000" b="1" dirty="0" smtClean="0">
              <a:latin typeface="DFPLiuLiuW7-B5" panose="040F0700000000000000" pitchFamily="82" charset="-12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145" y="2600325"/>
            <a:ext cx="1504315" cy="1945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1" grpId="0"/>
      <p:bldP spid="32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220" y="2715895"/>
            <a:ext cx="2320925" cy="812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2975" y="1995805"/>
            <a:ext cx="2177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 smtClean="0">
                <a:latin typeface="DFPLiuLiuW7-B5" panose="040F0700000000000000" pitchFamily="82" charset="-120"/>
                <a:ea typeface="宋体" panose="02010600030101010101" pitchFamily="2" charset="-122"/>
                <a:sym typeface="+mn-ea"/>
              </a:rPr>
              <a:t>Our </a:t>
            </a:r>
            <a:r>
              <a:rPr lang="zh-CN" altLang="en-US" sz="2400" b="1" dirty="0" smtClean="0">
                <a:latin typeface="DFPLiuLiuW7-B5" panose="040F0700000000000000" pitchFamily="82" charset="-120"/>
                <a:ea typeface="宋体" panose="02010600030101010101" pitchFamily="2" charset="-122"/>
                <a:sym typeface="+mn-ea"/>
              </a:rPr>
              <a:t>Pro</a:t>
            </a:r>
            <a:r>
              <a:rPr lang="en-US" altLang="zh-CN" sz="2400" b="1" dirty="0" smtClean="0">
                <a:latin typeface="DFPLiuLiuW7-B5" panose="040F0700000000000000" pitchFamily="82" charset="-120"/>
                <a:ea typeface="宋体" panose="02010600030101010101" pitchFamily="2" charset="-122"/>
                <a:sym typeface="+mn-ea"/>
              </a:rPr>
              <a:t>gress</a:t>
            </a:r>
            <a:endParaRPr lang="en-US" altLang="zh-CN" sz="2400" b="1" dirty="0" smtClean="0">
              <a:latin typeface="DFPLiuLiuW7-B5" panose="040F0700000000000000" pitchFamily="82" charset="-12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00" y="1116600"/>
            <a:ext cx="362889" cy="725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72" y="1519166"/>
            <a:ext cx="2864883" cy="268811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2716530"/>
            <a:ext cx="1618615" cy="31940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0470" y="2716530"/>
            <a:ext cx="1618615" cy="31940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3397885"/>
            <a:ext cx="1618615" cy="31940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4078605"/>
            <a:ext cx="1618615" cy="31940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2067560"/>
            <a:ext cx="1618615" cy="31940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0470" y="3397885"/>
            <a:ext cx="1618615" cy="31940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0470" y="2035810"/>
            <a:ext cx="1618615" cy="31940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0470" y="4078605"/>
            <a:ext cx="1618615" cy="319405"/>
          </a:xfrm>
          <a:prstGeom prst="rect">
            <a:avLst/>
          </a:prstGeom>
        </p:spPr>
      </p:pic>
      <p:sp>
        <p:nvSpPr>
          <p:cNvPr id="2" name="TextBox 3"/>
          <p:cNvSpPr txBox="1"/>
          <p:nvPr/>
        </p:nvSpPr>
        <p:spPr>
          <a:xfrm>
            <a:off x="1255123" y="2495452"/>
            <a:ext cx="15068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玩法设计</a:t>
            </a:r>
            <a:r>
              <a:rPr lang="en-US" altLang="zh-CN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  <a:sym typeface="+mn-ea"/>
              </a:rPr>
              <a:t> √</a:t>
            </a:r>
            <a:endParaRPr lang="en-US" altLang="zh-CN" sz="2000" dirty="0" smtClean="0">
              <a:latin typeface="我的心没电了" panose="02000500000000000000" charset="-122"/>
              <a:ea typeface="我的心没电了" panose="02000500000000000000" charset="-122"/>
              <a:cs typeface="我的心没电了" panose="02000500000000000000" charset="-122"/>
              <a:sym typeface="+mn-ea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59568" y="1836322"/>
            <a:ext cx="15068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游戏设计</a:t>
            </a:r>
            <a:r>
              <a:rPr lang="en-US" altLang="zh-CN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 √</a:t>
            </a:r>
            <a:endParaRPr lang="en-US" altLang="zh-CN" sz="2000" dirty="0" smtClean="0">
              <a:latin typeface="我的心没电了" panose="02000500000000000000" charset="-122"/>
              <a:ea typeface="我的心没电了" panose="02000500000000000000" charset="-122"/>
              <a:cs typeface="我的心没电了" panose="02000500000000000000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255123" y="3173632"/>
            <a:ext cx="15068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  <a:sym typeface="+mn-ea"/>
              </a:rPr>
              <a:t>脚本编写</a:t>
            </a:r>
            <a:r>
              <a:rPr lang="en-US" altLang="zh-CN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  <a:sym typeface="+mn-ea"/>
              </a:rPr>
              <a:t> √</a:t>
            </a:r>
            <a:endParaRPr lang="en-US" altLang="zh-CN" sz="2000" dirty="0" smtClean="0">
              <a:latin typeface="我的心没电了" panose="02000500000000000000" charset="-122"/>
              <a:ea typeface="我的心没电了" panose="02000500000000000000" charset="-122"/>
              <a:cs typeface="我的心没电了" panose="02000500000000000000" charset="-122"/>
              <a:sym typeface="+mn-ea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1281158" y="3867687"/>
            <a:ext cx="15068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  <a:sym typeface="+mn-ea"/>
              </a:rPr>
              <a:t>角色设计</a:t>
            </a:r>
            <a:r>
              <a:rPr lang="en-US" altLang="zh-CN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  <a:sym typeface="+mn-ea"/>
              </a:rPr>
              <a:t> √</a:t>
            </a:r>
            <a:endParaRPr lang="en-US" altLang="zh-CN" sz="2000" dirty="0" smtClean="0">
              <a:latin typeface="我的心没电了" panose="02000500000000000000" charset="-122"/>
              <a:ea typeface="我的心没电了" panose="02000500000000000000" charset="-122"/>
              <a:cs typeface="我的心没电了" panose="020005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88285" y="411480"/>
            <a:ext cx="33966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8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学士与魔鬼</a:t>
            </a:r>
            <a:endParaRPr lang="zh-CN" altLang="en-US" sz="4800" dirty="0">
              <a:latin typeface="我的心没电了" panose="02000500000000000000" charset="-122"/>
              <a:ea typeface="我的心没电了" panose="02000500000000000000" charset="-122"/>
              <a:sym typeface="我的心没电了" panose="020005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24300" y="2425065"/>
            <a:ext cx="15036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dirty="0">
                <a:solidFill>
                  <a:schemeClr val="tx1"/>
                </a:solidFill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已完成</a:t>
            </a:r>
            <a:endParaRPr lang="zh-CN" altLang="en-US" sz="3200" dirty="0">
              <a:solidFill>
                <a:schemeClr val="tx1"/>
              </a:solidFill>
              <a:latin typeface="我的心没电了" panose="02000500000000000000" charset="-122"/>
              <a:ea typeface="我的心没电了" panose="02000500000000000000" charset="-122"/>
              <a:sym typeface="我的心没电了" panose="02000500000000000000" charset="-122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6443708" y="1767107"/>
            <a:ext cx="20148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部分场景</a:t>
            </a:r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搭建</a:t>
            </a:r>
            <a:r>
              <a:rPr lang="en-US" altLang="zh-CN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 √</a:t>
            </a:r>
            <a:endParaRPr lang="en-US" altLang="zh-CN" sz="2000" dirty="0" smtClean="0">
              <a:latin typeface="我的心没电了" panose="02000500000000000000" charset="-122"/>
              <a:ea typeface="我的心没电了" panose="02000500000000000000" charset="-122"/>
              <a:cs typeface="我的心没电了" panose="02000500000000000000" charset="-122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6516098" y="2495452"/>
            <a:ext cx="20148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村庄关卡搭建</a:t>
            </a:r>
            <a:r>
              <a:rPr lang="en-US" altLang="zh-CN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 √</a:t>
            </a:r>
            <a:endParaRPr lang="en-US" altLang="zh-CN" sz="2000" dirty="0" smtClean="0">
              <a:latin typeface="我的心没电了" panose="02000500000000000000" charset="-122"/>
              <a:ea typeface="我的心没电了" panose="02000500000000000000" charset="-122"/>
              <a:cs typeface="我的心没电了" panose="02000500000000000000" charset="-122"/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6516098" y="3147597"/>
            <a:ext cx="17608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传送门实现</a:t>
            </a:r>
            <a:r>
              <a:rPr lang="en-US" altLang="zh-CN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 √</a:t>
            </a:r>
            <a:endParaRPr lang="en-US" altLang="zh-CN" sz="2000" dirty="0" smtClean="0">
              <a:latin typeface="我的心没电了" panose="02000500000000000000" charset="-122"/>
              <a:ea typeface="我的心没电了" panose="02000500000000000000" charset="-122"/>
              <a:cs typeface="我的心没电了" panose="02000500000000000000" charset="-122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6516098" y="3812442"/>
            <a:ext cx="20148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红石</a:t>
            </a:r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玩法实现</a:t>
            </a:r>
            <a:r>
              <a:rPr lang="en-US" altLang="zh-CN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 √</a:t>
            </a:r>
            <a:endParaRPr lang="en-US" altLang="zh-CN" sz="2000" dirty="0" smtClean="0">
              <a:latin typeface="我的心没电了" panose="02000500000000000000" charset="-122"/>
              <a:ea typeface="我的心没电了" panose="02000500000000000000" charset="-122"/>
              <a:cs typeface="我的心没电了" panose="02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1" y="915502"/>
            <a:ext cx="1872208" cy="3705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3850" y="123825"/>
            <a:ext cx="282321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人物展示</a:t>
            </a:r>
            <a:endParaRPr lang="zh-CN" altLang="en-US" sz="4000" dirty="0">
              <a:latin typeface="我的心没电了" panose="02000500000000000000" charset="-122"/>
              <a:ea typeface="我的心没电了" panose="02000500000000000000" charset="-122"/>
              <a:sym typeface="我的心没电了" panose="02000500000000000000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327660" y="1707515"/>
            <a:ext cx="2008505" cy="27730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3"/>
          <p:cNvSpPr txBox="1"/>
          <p:nvPr/>
        </p:nvSpPr>
        <p:spPr>
          <a:xfrm>
            <a:off x="3131820" y="339725"/>
            <a:ext cx="53752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魔鬼与学士签订契约，魔鬼满足学士的</a:t>
            </a: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我的心没电了" panose="02000500000000000000" charset="-122"/>
              </a:rPr>
              <a:t>一</a:t>
            </a:r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个愿望，而学士需要将自己的灵魂交给魔鬼</a:t>
            </a:r>
            <a:r>
              <a:rPr lang="en-US" altLang="zh-CN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……</a:t>
            </a:r>
            <a:endParaRPr lang="en-US" altLang="zh-CN" sz="2000" dirty="0" smtClean="0">
              <a:latin typeface="我的心没电了" panose="02000500000000000000" charset="-122"/>
              <a:ea typeface="我的心没电了" panose="02000500000000000000" charset="-122"/>
              <a:cs typeface="我的心没电了" panose="02000500000000000000" charset="-122"/>
            </a:endParaRPr>
          </a:p>
        </p:txBody>
      </p:sp>
      <p:pic>
        <p:nvPicPr>
          <p:cNvPr id="6" name="图片 5" descr="31393935333439343b31393938363136343bd6b1cfdfb7d6b8eecfdf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4210" y="843915"/>
            <a:ext cx="4542155" cy="914400"/>
          </a:xfrm>
          <a:prstGeom prst="rect">
            <a:avLst/>
          </a:prstGeom>
        </p:spPr>
      </p:pic>
      <p:sp>
        <p:nvSpPr>
          <p:cNvPr id="8" name="TextBox 3" descr="7b0a20202020227461726765744d6f64756c65223a202270726f636573734f6e6c696e65466f6e7473220a7d0a"/>
          <p:cNvSpPr txBox="1"/>
          <p:nvPr/>
        </p:nvSpPr>
        <p:spPr>
          <a:xfrm>
            <a:off x="3131820" y="1707515"/>
            <a:ext cx="53752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8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年轻学士</a:t>
            </a:r>
            <a:endParaRPr lang="zh-CN" altLang="en-US" sz="28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这是</a:t>
            </a: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米开软笔行楷" panose="03000600000000000000" charset="-122"/>
              </a:rPr>
              <a:t>一</a:t>
            </a: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个久居书房、沉迷学习，于是单身二十多年的</a:t>
            </a: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学士。</a:t>
            </a: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她</a:t>
            </a:r>
            <a:r>
              <a:rPr lang="en-US" altLang="zh-CN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/</a:t>
            </a: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他的愿望是找到</a:t>
            </a: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真爱。</a:t>
            </a: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玩家扮演学士，与魔鬼</a:t>
            </a: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一同开启冒险。</a:t>
            </a: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</p:txBody>
      </p:sp>
      <p:pic>
        <p:nvPicPr>
          <p:cNvPr id="10" name="图片 9" descr="303b32313537373636343bd1a7cabfc3b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0290" y="149161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1" y="915502"/>
            <a:ext cx="1872208" cy="3705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3850" y="123825"/>
            <a:ext cx="40652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人物展示：</a:t>
            </a:r>
            <a:r>
              <a:rPr lang="zh-CN" altLang="en-US" sz="40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魔鬼</a:t>
            </a:r>
            <a:endParaRPr lang="zh-CN" altLang="en-US" sz="4000" dirty="0">
              <a:latin typeface="我的心没电了" panose="02000500000000000000" charset="-122"/>
              <a:ea typeface="我的心没电了" panose="02000500000000000000" charset="-122"/>
              <a:sym typeface="我的心没电了" panose="02000500000000000000" charset="-122"/>
            </a:endParaRPr>
          </a:p>
        </p:txBody>
      </p:sp>
      <p:sp>
        <p:nvSpPr>
          <p:cNvPr id="8" name="TextBox 3" descr="7b0a20202020227461726765744d6f64756c65223a202270726f636573734f6e6c696e65466f6e7473220a7d0a"/>
          <p:cNvSpPr txBox="1"/>
          <p:nvPr/>
        </p:nvSpPr>
        <p:spPr>
          <a:xfrm>
            <a:off x="2586355" y="1635760"/>
            <a:ext cx="302514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1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以黑猫形态出现在学士面前，被一心撸猫的学士捡回家</a:t>
            </a:r>
            <a:endParaRPr lang="zh-CN" altLang="en-US" sz="21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1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1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满足学士心愿后可以得到学士</a:t>
            </a:r>
            <a:r>
              <a:rPr lang="zh-CN" altLang="en-US" sz="21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的灵魂</a:t>
            </a:r>
            <a:endParaRPr lang="zh-CN" altLang="en-US" sz="21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1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1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地狱之子，但打架总是打不过姐姐</a:t>
            </a:r>
            <a:endParaRPr lang="zh-CN" altLang="en-US" sz="21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467360" y="1635760"/>
            <a:ext cx="2005965" cy="3107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1黑色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525" y="1466850"/>
            <a:ext cx="3275965" cy="3275965"/>
          </a:xfrm>
          <a:prstGeom prst="rect">
            <a:avLst/>
          </a:prstGeom>
        </p:spPr>
      </p:pic>
      <p:pic>
        <p:nvPicPr>
          <p:cNvPr id="3" name="图片 2" descr="32303038313138323b32303039303837373bbadac3a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200" y="195580"/>
            <a:ext cx="973455" cy="973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1" y="915502"/>
            <a:ext cx="1872208" cy="3705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3850" y="123825"/>
            <a:ext cx="53860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人物展示：姐姐</a:t>
            </a:r>
            <a:endParaRPr lang="zh-CN" altLang="en-US" sz="4000" dirty="0">
              <a:latin typeface="我的心没电了" panose="02000500000000000000" charset="-122"/>
              <a:ea typeface="我的心没电了" panose="02000500000000000000" charset="-122"/>
              <a:sym typeface="我的心没电了" panose="02000500000000000000" charset="-122"/>
            </a:endParaRPr>
          </a:p>
        </p:txBody>
      </p:sp>
      <p:sp>
        <p:nvSpPr>
          <p:cNvPr id="8" name="TextBox 3" descr="7b0a20202020227461726765744d6f64756c65223a202270726f636573734f6e6c696e65466f6e7473220a7d0a"/>
          <p:cNvSpPr txBox="1"/>
          <p:nvPr/>
        </p:nvSpPr>
        <p:spPr>
          <a:xfrm>
            <a:off x="4500245" y="123825"/>
            <a:ext cx="38862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魔鬼的姐姐，游戏最强战力</a:t>
            </a: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与魔鬼争夺地狱最高位，学士的灵魂是他们赌约的一部分</a:t>
            </a: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323850" y="1563370"/>
            <a:ext cx="2217420" cy="34232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2700020" y="1563370"/>
            <a:ext cx="2279015" cy="3435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3卡片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90" y="1504315"/>
            <a:ext cx="3494405" cy="3494405"/>
          </a:xfrm>
          <a:prstGeom prst="rect">
            <a:avLst/>
          </a:prstGeom>
        </p:spPr>
      </p:pic>
      <p:pic>
        <p:nvPicPr>
          <p:cNvPr id="12" name="图片 11" descr="32313535303030313b32313534393937383b525047d3cecfb7d7b0b1b8bda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20000">
            <a:off x="3027045" y="66611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1" y="915502"/>
            <a:ext cx="1872208" cy="3705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3850" y="195580"/>
            <a:ext cx="53860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40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人物展示：</a:t>
            </a:r>
            <a:r>
              <a:rPr lang="zh-CN" altLang="en-US" sz="36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+mn-ea"/>
              </a:rPr>
              <a:t>助手</a:t>
            </a:r>
            <a:endParaRPr lang="zh-CN" altLang="en-US" sz="36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  <a:sym typeface="+mn-ea"/>
            </a:endParaRPr>
          </a:p>
        </p:txBody>
      </p:sp>
      <p:sp>
        <p:nvSpPr>
          <p:cNvPr id="8" name="TextBox 3" descr="7b0a20202020227461726765744d6f64756c65223a202270726f636573734f6e6c696e65466f6e7473220a7d0a"/>
          <p:cNvSpPr txBox="1"/>
          <p:nvPr/>
        </p:nvSpPr>
        <p:spPr>
          <a:xfrm>
            <a:off x="2688590" y="1555750"/>
            <a:ext cx="247269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帮导师催学士写论文的工具人</a:t>
            </a:r>
            <a:endParaRPr lang="zh-CN" altLang="en-US" sz="22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2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害怕猫</a:t>
            </a:r>
            <a:endParaRPr lang="zh-CN" altLang="en-US" sz="22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2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最近新买了</a:t>
            </a:r>
            <a:r>
              <a:rPr lang="zh-CN" altLang="en-US" sz="22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一条裤子</a:t>
            </a:r>
            <a:endParaRPr lang="zh-CN" altLang="en-US" sz="22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</p:txBody>
      </p:sp>
      <p:pic>
        <p:nvPicPr>
          <p:cNvPr id="2" name="图片 1" descr="2卡牌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235" y="1491615"/>
            <a:ext cx="3274695" cy="3274695"/>
          </a:xfrm>
          <a:prstGeom prst="rect">
            <a:avLst/>
          </a:prstGeom>
        </p:spPr>
      </p:pic>
      <p:pic>
        <p:nvPicPr>
          <p:cNvPr id="104" name="图片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467360" y="1555750"/>
            <a:ext cx="2018030" cy="3298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32313535343934333b32313535343839383bcae9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6055" y="123190"/>
            <a:ext cx="852805" cy="852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264" y="1926344"/>
            <a:ext cx="196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</a:rPr>
              <a:t>场景一：郊外</a:t>
            </a: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</a:endParaRPr>
          </a:p>
          <a:p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</a:rPr>
              <a:t>红石解密、对话</a:t>
            </a: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5172" y="1916819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</a:rPr>
              <a:t>场景二：学士的家</a:t>
            </a: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</a:endParaRPr>
          </a:p>
          <a:p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</a:rPr>
              <a:t>对话</a:t>
            </a: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3760" y="1916819"/>
            <a:ext cx="196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</a:rPr>
              <a:t>场景三：村庄</a:t>
            </a: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</a:endParaRPr>
          </a:p>
          <a:p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</a:rPr>
              <a:t>收集元素、对话</a:t>
            </a: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21" y="2877829"/>
            <a:ext cx="792088" cy="7920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81504" y="1916819"/>
            <a:ext cx="246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</a:rPr>
              <a:t>场景四：村民的房间</a:t>
            </a: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</a:endParaRPr>
          </a:p>
          <a:p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</a:rPr>
              <a:t>战斗、</a:t>
            </a: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</a:rPr>
              <a:t>对话</a:t>
            </a: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474267" y="2677084"/>
            <a:ext cx="1087900" cy="1035732"/>
            <a:chOff x="2920672" y="2861869"/>
            <a:chExt cx="1087900" cy="103573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6484" y="2861869"/>
              <a:ext cx="792088" cy="79208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672" y="3257913"/>
              <a:ext cx="639688" cy="639688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4823522" y="2564689"/>
            <a:ext cx="1442827" cy="1150041"/>
            <a:chOff x="4653977" y="2861869"/>
            <a:chExt cx="1442827" cy="115004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0253" y="2861869"/>
              <a:ext cx="792088" cy="79208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485" y="3425473"/>
              <a:ext cx="586437" cy="58643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748" y="3325729"/>
              <a:ext cx="504056" cy="504056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3977" y="3175379"/>
              <a:ext cx="586437" cy="586437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6953737" y="2729139"/>
            <a:ext cx="1785723" cy="1474263"/>
            <a:chOff x="6303497" y="2687229"/>
            <a:chExt cx="1785723" cy="147426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1476" y="2687229"/>
              <a:ext cx="792088" cy="792088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2334" y="3655145"/>
              <a:ext cx="506347" cy="50634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3497" y="2877814"/>
              <a:ext cx="639688" cy="639688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181" y="3349866"/>
              <a:ext cx="639688" cy="639688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8755" y="2740451"/>
              <a:ext cx="553506" cy="553506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9532" y="3177989"/>
              <a:ext cx="639688" cy="639688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791" y="3366915"/>
              <a:ext cx="592582" cy="592582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3132005" y="624865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我的心没电了" panose="02000500000000000000" charset="-122"/>
                <a:ea typeface="我的心没电了" panose="02000500000000000000" charset="-122"/>
              </a:rPr>
              <a:t>玩法展示</a:t>
            </a:r>
            <a:endParaRPr lang="zh-CN" altLang="en-US" sz="4000" dirty="0" smtClean="0">
              <a:latin typeface="我的心没电了" panose="02000500000000000000" charset="-122"/>
              <a:ea typeface="我的心没电了" panose="02000500000000000000" charset="-122"/>
            </a:endParaRPr>
          </a:p>
        </p:txBody>
      </p:sp>
      <p:pic>
        <p:nvPicPr>
          <p:cNvPr id="3" name="图片 2" descr="343435333334343b333635393232303bd3cecfb7bbfa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26100" y="520700"/>
            <a:ext cx="914400" cy="914400"/>
          </a:xfrm>
          <a:prstGeom prst="rect">
            <a:avLst/>
          </a:prstGeom>
        </p:spPr>
      </p:pic>
      <p:pic>
        <p:nvPicPr>
          <p:cNvPr id="6" name="图片 5" descr="31393935333439343b31393938363136343bd6b1cfdfb7d6b8eecfdf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1264285" y="2376170"/>
            <a:ext cx="1675130" cy="914400"/>
          </a:xfrm>
          <a:prstGeom prst="rect">
            <a:avLst/>
          </a:prstGeom>
        </p:spPr>
      </p:pic>
      <p:pic>
        <p:nvPicPr>
          <p:cNvPr id="7" name="图片 6" descr="31393935333439343b31393938363136343bd6b1cfdfb7d6b8eecfdf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3613150" y="2374900"/>
            <a:ext cx="1675130" cy="914400"/>
          </a:xfrm>
          <a:prstGeom prst="rect">
            <a:avLst/>
          </a:prstGeom>
        </p:spPr>
      </p:pic>
      <p:pic>
        <p:nvPicPr>
          <p:cNvPr id="10" name="图片 9" descr="31393935333439343b31393938363136343bd6b1cfdfb7d6b8eecfdf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5804535" y="2374900"/>
            <a:ext cx="167513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5" grpId="0"/>
      <p:bldP spid="26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822,&quot;width&quot;:3648}"/>
</p:tagLst>
</file>

<file path=ppt/tags/tag2.xml><?xml version="1.0" encoding="utf-8"?>
<p:tagLst xmlns:p="http://schemas.openxmlformats.org/presentationml/2006/main">
  <p:tag name="KSO_WPP_MARK_KEY" val="6fd90f2b-b449-41b5-a8b8-35233c5b34be"/>
  <p:tag name="COMMONDATA" val="eyJjb3VudCI6MTEsImhkaWQiOiI3MzU0YzJiNzUxNmFiMDFjZGJjMzAxYzM1YWYyMGMwOSIsInVzZXJDb3VudCI6MTF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570</Words>
  <Application>WPS 演示</Application>
  <PresentationFormat>全屏显示(16:9)</PresentationFormat>
  <Paragraphs>106</Paragraphs>
  <Slides>16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Wingdings</vt:lpstr>
      <vt:lpstr>我的心没电了</vt:lpstr>
      <vt:lpstr>DFPLiuLiuW7-B5</vt:lpstr>
      <vt:lpstr>MingLiU-ExtB</vt:lpstr>
      <vt:lpstr>汉仪润圆-65简</vt:lpstr>
      <vt:lpstr>米开软笔行楷</vt:lpstr>
      <vt:lpstr>微软雅黑</vt:lpstr>
      <vt:lpstr>Arial Unicode MS</vt:lpstr>
      <vt:lpstr>Calibri</vt:lpstr>
      <vt:lpstr>方正北魏楷书_GBK</vt:lpstr>
      <vt:lpstr>方正书宋简体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且学之</cp:lastModifiedBy>
  <cp:revision>31</cp:revision>
  <dcterms:created xsi:type="dcterms:W3CDTF">2016-11-28T11:05:00Z</dcterms:created>
  <dcterms:modified xsi:type="dcterms:W3CDTF">2022-07-05T01:23:20Z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KSOTemplateUUID">
    <vt:lpwstr>v1.0_mb_JM5vQ5BkUF5zP9IZkvMuoQ==</vt:lpwstr>
  </property>
  <property fmtid="{D5CDD505-2E9C-101B-9397-08002B2CF9AE}" pid="4" name="ICV">
    <vt:lpwstr>B09A4D94DA454B6B92BC7C3983B36F91</vt:lpwstr>
  </property>
</Properties>
</file>